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3"/>
  </p:notesMasterIdLst>
  <p:sldIdLst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XCUjAmNpaAfq2ncuwe4Lw==" hashData="Lw/IGuoHP7H78YY0vCMIq9rr1Y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626" autoAdjust="0"/>
  </p:normalViewPr>
  <p:slideViewPr>
    <p:cSldViewPr snapToGrid="0" snapToObjects="1" showGuides="1">
      <p:cViewPr>
        <p:scale>
          <a:sx n="100" d="100"/>
          <a:sy n="100" d="100"/>
        </p:scale>
        <p:origin x="-702" y="-462"/>
      </p:cViewPr>
      <p:guideLst>
        <p:guide orient="horz" pos="32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88DC-AD50-443E-9F8B-804258FA93A2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790B4-7DB2-4AFF-B22C-E02D9D26F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3855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4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5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6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4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4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9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1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1587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6" y="4850621"/>
            <a:ext cx="2433195" cy="249172"/>
          </a:xfrm>
          <a:prstGeom prst="rect">
            <a:avLst/>
          </a:prstGeom>
        </p:spPr>
      </p:pic>
      <p:pic>
        <p:nvPicPr>
          <p:cNvPr id="5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5"/>
          <a:srcRect t="20181" b="19470"/>
          <a:stretch>
            <a:fillRect/>
          </a:stretch>
        </p:blipFill>
        <p:spPr bwMode="auto">
          <a:xfrm>
            <a:off x="7688142" y="4110906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5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6" y="4850621"/>
            <a:ext cx="2433195" cy="249172"/>
          </a:xfrm>
          <a:prstGeom prst="rect">
            <a:avLst/>
          </a:prstGeom>
        </p:spPr>
      </p:pic>
      <p:pic>
        <p:nvPicPr>
          <p:cNvPr id="9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5"/>
          <a:srcRect t="20181" b="19470"/>
          <a:stretch>
            <a:fillRect/>
          </a:stretch>
        </p:blipFill>
        <p:spPr bwMode="auto">
          <a:xfrm>
            <a:off x="7688142" y="4110906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80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276" y="465848"/>
            <a:ext cx="5493026" cy="148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8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台北師範教育大學 幼兒教育系畢業</a:t>
            </a:r>
            <a:endParaRPr lang="en-US" altLang="zh-TW" sz="16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從事幼教工作十年 </a:t>
            </a:r>
            <a:endParaRPr lang="en-US" altLang="zh-TW" sz="16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16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2005</a:t>
            </a: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年</a:t>
            </a: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8</a:t>
            </a: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月 加入美安台灣公司</a:t>
            </a:r>
            <a:endParaRPr lang="en-US" altLang="zh-TW" sz="16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目前為執行副總裁級超連鎖店主</a:t>
            </a:r>
            <a:endParaRPr lang="en-US" altLang="zh-TW" sz="16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</p:txBody>
      </p:sp>
      <p:pic>
        <p:nvPicPr>
          <p:cNvPr id="4" name="Picture 2" descr="C:\Documents and Settings\Stacy\My Documents\Downloads\照片.JPG"/>
          <p:cNvPicPr>
            <a:picLocks noChangeAspect="1" noChangeArrowheads="1"/>
          </p:cNvPicPr>
          <p:nvPr/>
        </p:nvPicPr>
        <p:blipFill rotWithShape="1">
          <a:blip r:embed="rId2" cstate="print"/>
          <a:srcRect l="10590" r="3480" b="25568"/>
          <a:stretch/>
        </p:blipFill>
        <p:spPr bwMode="auto">
          <a:xfrm>
            <a:off x="6172201" y="775707"/>
            <a:ext cx="2705100" cy="3177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134508" y="0"/>
            <a:ext cx="5998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000" b="1" dirty="0">
                <a:solidFill>
                  <a:srgbClr val="33CCFF"/>
                </a:solidFill>
                <a:latin typeface="Calibri"/>
                <a:ea typeface="微軟正黑體" panose="020B0604030504040204" pitchFamily="34" charset="-120"/>
                <a:cs typeface="Calibri"/>
              </a:rPr>
              <a:t>董宥均  </a:t>
            </a:r>
            <a:r>
              <a:rPr lang="en-US" sz="4000" b="1" dirty="0" smtClean="0">
                <a:solidFill>
                  <a:srgbClr val="33CCFF"/>
                </a:solidFill>
                <a:latin typeface="Calibri"/>
                <a:cs typeface="Calibri"/>
              </a:rPr>
              <a:t>Stacy </a:t>
            </a:r>
            <a:r>
              <a:rPr lang="en-US" sz="4000" b="1" dirty="0">
                <a:solidFill>
                  <a:srgbClr val="33CCFF"/>
                </a:solidFill>
                <a:latin typeface="Calibri"/>
                <a:cs typeface="Calibri"/>
              </a:rPr>
              <a:t>Tung</a:t>
            </a:r>
          </a:p>
        </p:txBody>
      </p:sp>
      <p:sp>
        <p:nvSpPr>
          <p:cNvPr id="6" name="矩形 1"/>
          <p:cNvSpPr/>
          <p:nvPr/>
        </p:nvSpPr>
        <p:spPr>
          <a:xfrm>
            <a:off x="118276" y="1802314"/>
            <a:ext cx="5493026" cy="2464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8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百萬美金俱樂部成員</a:t>
            </a:r>
            <a:endParaRPr lang="en-US" altLang="zh-TW" sz="16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台灣諮詢評議委員會會員</a:t>
            </a:r>
            <a:endParaRPr lang="en-US" altLang="zh-TW" sz="16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台灣領導人協會會員 </a:t>
            </a:r>
            <a:endParaRPr lang="en-US" altLang="zh-TW" sz="16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授證訓練員 </a:t>
            </a:r>
            <a:endParaRPr lang="en-US" altLang="zh-TW" sz="16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27 </a:t>
            </a: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次主管超連鎖店主得主 </a:t>
            </a:r>
            <a:endParaRPr lang="en-US" altLang="zh-TW" sz="16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連續</a:t>
            </a: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14</a:t>
            </a: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次總裁挑戰獎</a:t>
            </a: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 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連續</a:t>
            </a: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12</a:t>
            </a: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次</a:t>
            </a: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Motives®</a:t>
            </a: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挑戰獎</a:t>
            </a: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 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6</a:t>
            </a: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次網路中心挑戰獎</a:t>
            </a: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 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3</a:t>
            </a: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次</a:t>
            </a:r>
            <a:r>
              <a:rPr lang="en-US" altLang="zh-TW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TLS</a:t>
            </a:r>
            <a:r>
              <a:rPr lang="en-US" altLang="zh-TW" sz="1600" spc="30" dirty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 ®</a:t>
            </a:r>
            <a:r>
              <a:rPr lang="zh-TW" altLang="en-US" sz="16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挑戰獎</a:t>
            </a:r>
            <a:endParaRPr lang="zh-TW" altLang="en-US" sz="1600" spc="30" dirty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7" name="矩形 1"/>
          <p:cNvSpPr/>
          <p:nvPr/>
        </p:nvSpPr>
        <p:spPr>
          <a:xfrm>
            <a:off x="2540939" y="1652014"/>
            <a:ext cx="5493026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/>
                <a:cs typeface="Calibri"/>
              </a:rPr>
              <a:t>™</a:t>
            </a:r>
            <a:endParaRPr lang="en-US" altLang="zh-TW" sz="14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National Taipei University of Education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Work in preschool education</a:t>
            </a:r>
            <a:r>
              <a:rPr lang="zh-TW" altLang="en-US" sz="1400" spc="30" dirty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 </a:t>
            </a: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for 10 years</a:t>
            </a:r>
            <a:r>
              <a:rPr lang="zh-TW" altLang="en-US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 </a:t>
            </a:r>
            <a:endParaRPr lang="en-US" altLang="zh-TW" sz="14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1400" spc="30" dirty="0" smtClean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Joined Market Taiwan in Aug,2005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NOW: EFVP</a:t>
            </a:r>
          </a:p>
        </p:txBody>
      </p:sp>
      <p:sp>
        <p:nvSpPr>
          <p:cNvPr id="8" name="矩形 1"/>
          <p:cNvSpPr/>
          <p:nvPr/>
        </p:nvSpPr>
        <p:spPr>
          <a:xfrm>
            <a:off x="2540939" y="3008571"/>
            <a:ext cx="5493026" cy="204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Million Dollar Club member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Market Taiwan S&amp;P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Market Taiwan Leadership Council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Certified Trainer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27 Master UFO qualifier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14 President’s Challenges winner 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12 </a:t>
            </a:r>
            <a:r>
              <a:rPr lang="en-US" altLang="zh-TW" sz="1400" spc="30" dirty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Motives ® </a:t>
            </a: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Challenges winner 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6 </a:t>
            </a:r>
            <a:r>
              <a:rPr lang="en-US" altLang="zh-TW" sz="1400" spc="30" dirty="0" err="1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WebCenter</a:t>
            </a: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 Challenges winner</a:t>
            </a:r>
          </a:p>
          <a:p>
            <a:pPr marL="342900" lvl="0" indent="-342900" algn="just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3 TLS</a:t>
            </a:r>
            <a:r>
              <a:rPr lang="en-US" altLang="zh-TW" sz="1400" spc="30" dirty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 ®</a:t>
            </a:r>
            <a:r>
              <a:rPr lang="en-US" altLang="zh-TW" sz="1400" spc="30" dirty="0" smtClean="0">
                <a:solidFill>
                  <a:srgbClr val="003300"/>
                </a:solidFill>
                <a:latin typeface="Calibri"/>
                <a:ea typeface="微軟正黑體" panose="020B0604030504040204" pitchFamily="34" charset="-120"/>
                <a:cs typeface="Calibri"/>
              </a:rPr>
              <a:t> Challenges winner</a:t>
            </a:r>
            <a:endParaRPr lang="zh-TW" altLang="en-US" sz="1400" spc="30" dirty="0">
              <a:solidFill>
                <a:srgbClr val="0033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5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LeadToPeopl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1" y="1437754"/>
            <a:ext cx="187461" cy="2791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025" y="1025352"/>
            <a:ext cx="8240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2400" dirty="0">
                <a:solidFill>
                  <a:srgbClr val="00203F"/>
                </a:solidFill>
                <a:latin typeface="儷黑 Pro"/>
                <a:ea typeface="儷黑 Pro"/>
                <a:cs typeface="儷黑 Pro"/>
              </a:rPr>
              <a:t>現有夥伴帶來夥伴</a:t>
            </a:r>
            <a:r>
              <a:rPr lang="zh-Hant" altLang="en-US" sz="2400" dirty="0" smtClean="0">
                <a:solidFill>
                  <a:srgbClr val="00203F"/>
                </a:solidFill>
                <a:latin typeface="儷黑 Pro"/>
                <a:ea typeface="儷黑 Pro"/>
                <a:cs typeface="儷黑 Pro"/>
              </a:rPr>
              <a:t>。</a:t>
            </a:r>
            <a:endParaRPr lang="en-US" altLang="zh-Hant" sz="2400" dirty="0" smtClean="0">
              <a:solidFill>
                <a:srgbClr val="00203F"/>
              </a:solidFill>
              <a:latin typeface="儷黑 Pro"/>
              <a:ea typeface="儷黑 Pro"/>
              <a:cs typeface="儷黑 Pro"/>
            </a:endParaRPr>
          </a:p>
          <a:p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People </a:t>
            </a:r>
            <a:r>
              <a:rPr lang="en-US" sz="2000" b="1" dirty="0">
                <a:solidFill>
                  <a:srgbClr val="042555"/>
                </a:solidFill>
                <a:latin typeface="Arial"/>
                <a:cs typeface="Arial"/>
              </a:rPr>
              <a:t>lead to </a:t>
            </a:r>
            <a:r>
              <a:rPr lang="en-US" sz="2000" b="1" dirty="0" smtClean="0">
                <a:solidFill>
                  <a:srgbClr val="042555"/>
                </a:solidFill>
                <a:latin typeface="Arial"/>
                <a:cs typeface="Arial"/>
              </a:rPr>
              <a:t>people</a:t>
            </a:r>
            <a:endParaRPr lang="en-US" sz="2000" b="1" dirty="0">
              <a:solidFill>
                <a:srgbClr val="042555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4" y="41491"/>
            <a:ext cx="7739924" cy="648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08" y="1257922"/>
            <a:ext cx="2421555" cy="829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95" y="2087781"/>
            <a:ext cx="2011881" cy="672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68" y="2087781"/>
            <a:ext cx="1947867" cy="672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05" y="2733991"/>
            <a:ext cx="1207129" cy="562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90" y="2733991"/>
            <a:ext cx="1207129" cy="562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55" y="2733991"/>
            <a:ext cx="1207129" cy="562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90" y="2733991"/>
            <a:ext cx="1207129" cy="5624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5949" y="4883002"/>
            <a:ext cx="8240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1400" baseline="30000" dirty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*</a:t>
            </a:r>
            <a:r>
              <a:rPr lang="zh-Hant" altLang="en-US" sz="1400" dirty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綠色表示個人推</a:t>
            </a:r>
            <a:r>
              <a:rPr lang="zh-Hant" altLang="en-US" sz="1400" dirty="0" smtClean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薦</a:t>
            </a:r>
            <a:r>
              <a:rPr lang="zh-TW" altLang="en-US" sz="1400" dirty="0" smtClean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超連鎖</a:t>
            </a:r>
            <a:r>
              <a:rPr lang="zh-TW" altLang="en-US" sz="1400" dirty="0" smtClean="0">
                <a:solidFill>
                  <a:srgbClr val="042555"/>
                </a:solidFill>
                <a:latin typeface="微軟正黑體"/>
                <a:ea typeface="微軟正黑體"/>
                <a:cs typeface="儷黑 Pro"/>
              </a:rPr>
              <a:t>™</a:t>
            </a:r>
            <a:r>
              <a:rPr lang="zh-TW" altLang="en-US" sz="1400" dirty="0" smtClean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店主</a:t>
            </a:r>
            <a:r>
              <a:rPr lang="en-US" sz="1200" b="1" dirty="0" smtClean="0">
                <a:solidFill>
                  <a:srgbClr val="042555"/>
                </a:solidFill>
                <a:latin typeface="Arial"/>
                <a:cs typeface="Arial"/>
              </a:rPr>
              <a:t>*</a:t>
            </a:r>
            <a:r>
              <a:rPr lang="en-US" sz="1200" b="1" dirty="0">
                <a:solidFill>
                  <a:srgbClr val="042555"/>
                </a:solidFill>
                <a:latin typeface="Arial"/>
                <a:cs typeface="Arial"/>
              </a:rPr>
              <a:t>Green indicates personally sponsored </a:t>
            </a:r>
            <a:r>
              <a:rPr lang="en-US" sz="1200" b="1" dirty="0" err="1" smtClean="0">
                <a:solidFill>
                  <a:srgbClr val="042555"/>
                </a:solidFill>
                <a:latin typeface="Arial"/>
                <a:cs typeface="Arial"/>
              </a:rPr>
              <a:t>UnFranchise</a:t>
            </a:r>
            <a:r>
              <a:rPr lang="en-US" sz="1200" b="1" dirty="0" smtClean="0">
                <a:solidFill>
                  <a:srgbClr val="042555"/>
                </a:solidFill>
                <a:latin typeface="微軟正黑體"/>
                <a:ea typeface="微軟正黑體"/>
                <a:cs typeface="Arial"/>
              </a:rPr>
              <a:t>™</a:t>
            </a:r>
            <a:r>
              <a:rPr lang="en-US" sz="1200" b="1" dirty="0" smtClean="0">
                <a:solidFill>
                  <a:srgbClr val="042555"/>
                </a:solidFill>
                <a:latin typeface="Arial"/>
                <a:cs typeface="Arial"/>
              </a:rPr>
              <a:t> Owner</a:t>
            </a:r>
            <a:r>
              <a:rPr lang="zh-Hant" altLang="en-US" sz="1200" dirty="0" smtClean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 </a:t>
            </a:r>
            <a:endParaRPr lang="zh-Hant" altLang="en-US" sz="1200" dirty="0">
              <a:solidFill>
                <a:srgbClr val="042555"/>
              </a:solidFill>
              <a:latin typeface="儷黑 Pro"/>
              <a:ea typeface="儷黑 Pro"/>
              <a:cs typeface="儷黑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" y="4379328"/>
            <a:ext cx="2101867" cy="370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60" y="4379328"/>
            <a:ext cx="2101867" cy="3709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18" y="4378026"/>
            <a:ext cx="2130991" cy="373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4379328"/>
            <a:ext cx="2101867" cy="3709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19350" r="3870" b="15458"/>
          <a:stretch/>
        </p:blipFill>
        <p:spPr>
          <a:xfrm>
            <a:off x="1768372" y="628651"/>
            <a:ext cx="5470629" cy="395075"/>
          </a:xfrm>
          <a:prstGeom prst="rect">
            <a:avLst/>
          </a:prstGeom>
        </p:spPr>
      </p:pic>
      <p:pic>
        <p:nvPicPr>
          <p:cNvPr id="19" name="Picture 18" descr="New_1Apply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" y="3844103"/>
            <a:ext cx="2130991" cy="539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08" y="3838506"/>
            <a:ext cx="2130991" cy="5395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31" y="3838506"/>
            <a:ext cx="2130991" cy="5395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54" y="3844102"/>
            <a:ext cx="2130991" cy="5283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建立、複製、累積甚麼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?</a:t>
            </a:r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Create,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duplicate,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accumulate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?</a:t>
            </a:r>
            <a:endParaRPr lang="zh-TW" altLang="en-US" sz="4400" dirty="0">
              <a:solidFill>
                <a:schemeClr val="accent6">
                  <a:lumMod val="75000"/>
                </a:schemeClr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  <p:pic>
        <p:nvPicPr>
          <p:cNvPr id="130050" name="Picture 2" descr="http://pictogram-free.com/highresolution/l_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72065"/>
            <a:ext cx="3383280" cy="253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0052" name="Picture 4" descr="http://image.slidesharecdn.com/nachindtapr2010-110407151212-phpapp02/95/ndt-77-728.jpg?cb=13022075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989" y="1638791"/>
            <a:ext cx="4392415" cy="2470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3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何謂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shop.com</a:t>
            </a:r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創業系統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?</a:t>
            </a:r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What is shop.com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the Business system? 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"/>
              <a:ea typeface="Heiti TC Light"/>
              <a:cs typeface="Calibri"/>
            </a:endParaRPr>
          </a:p>
        </p:txBody>
      </p:sp>
      <p:pic>
        <p:nvPicPr>
          <p:cNvPr id="131074" name="Picture 2" descr="http://www.theuberlifestyle.com/banner-shop-com-96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87312"/>
            <a:ext cx="7948246" cy="198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62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經營商場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SHOP.COM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Operating SHOP.COM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22696" y="1059873"/>
            <a:ext cx="5194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社群行銷 </a:t>
            </a:r>
            <a:r>
              <a:rPr lang="en-US" altLang="zh-TW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&amp;</a:t>
            </a:r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一對一行銷</a:t>
            </a:r>
            <a:endParaRPr lang="en-US" altLang="zh-TW" sz="36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r>
              <a:rPr lang="en-US" altLang="zh-TW" sz="20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Community Marketing &amp; One-to-One Marketing</a:t>
            </a:r>
            <a:endParaRPr lang="zh-TW" altLang="en-US" sz="20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136194" name="Picture 2" descr="http://tr1.cbsistatic.com/hub/i/2013/07/24/8e8bc2d2-405b-4c2b-b806-ff5b6cfc62f1/social-networks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676" y="2025747"/>
            <a:ext cx="4739434" cy="260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95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95108" y="1896493"/>
            <a:ext cx="6990764" cy="22717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/>
              <a:ea typeface="Heiti TC Light"/>
              <a:cs typeface="Calibri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拓展商場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SHOP.COM </a:t>
            </a:r>
            <a:b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Develop the SHOP.COM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42681" y="1250161"/>
            <a:ext cx="814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MPCP</a:t>
            </a:r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超連鎖™事業</a:t>
            </a:r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MPCP – </a:t>
            </a:r>
            <a:r>
              <a:rPr lang="en-US" altLang="zh-TW" sz="2400" dirty="0" err="1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™ Business</a:t>
            </a:r>
            <a:endParaRPr lang="zh-TW" altLang="en-US" sz="24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108" y="1896492"/>
            <a:ext cx="6990764" cy="227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9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輔導超連鎖™店主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To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counsel the UFO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14111" y="859848"/>
            <a:ext cx="33521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新人起步指南 </a:t>
            </a:r>
            <a:endParaRPr lang="en-US" altLang="zh-TW" sz="36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/>
            <a:r>
              <a:rPr lang="en-US" altLang="zh-TW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Getting Started Guide</a:t>
            </a:r>
            <a:endParaRPr lang="zh-TW" altLang="en-US" sz="2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379" y="1934247"/>
            <a:ext cx="3312721" cy="2923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3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提升專業能力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Enhance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professional competence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 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41563" y="1224183"/>
            <a:ext cx="449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NMTSS</a:t>
            </a:r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會議聯盟系統</a:t>
            </a:r>
            <a:endParaRPr lang="zh-TW" altLang="en-US" sz="36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34146" name="AutoShape 2" descr="http://pics15.yamedia.tw/25/userfile/d/dearbear55/blog/14c4f971ef0ca9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latin typeface="Calibri"/>
              <a:ea typeface="Heiti TC Light"/>
              <a:cs typeface="Calibri"/>
            </a:endParaRPr>
          </a:p>
        </p:txBody>
      </p:sp>
      <p:sp>
        <p:nvSpPr>
          <p:cNvPr id="134148" name="AutoShape 4" descr="http://pics15.yamedia.tw/25/userfile/d/dearbear55/blog/14c4f971ef0ca9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latin typeface="Calibri"/>
              <a:ea typeface="Heiti TC Light"/>
              <a:cs typeface="Calibri"/>
            </a:endParaRP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563" y="1914964"/>
            <a:ext cx="4168726" cy="2344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58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857250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複製績效 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Duplicate the results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77188" y="1102166"/>
            <a:ext cx="4757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主管超連鎖™店主計劃</a:t>
            </a:r>
            <a:endParaRPr lang="en-US" altLang="zh-TW" sz="36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r>
              <a:rPr lang="en-US" altLang="zh-TW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Master UFO Program</a:t>
            </a:r>
            <a:endParaRPr lang="zh-TW" altLang="en-US" sz="36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919132" y="2199391"/>
            <a:ext cx="3849462" cy="1954328"/>
            <a:chOff x="2112" y="1922"/>
            <a:chExt cx="1336" cy="910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112" y="1922"/>
              <a:ext cx="1336" cy="910"/>
              <a:chOff x="2112" y="1920"/>
              <a:chExt cx="1336" cy="910"/>
            </a:xfrm>
          </p:grpSpPr>
          <p:pic>
            <p:nvPicPr>
              <p:cNvPr id="10" name="Picture 8" descr="UFOPIN_06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12" y="1920"/>
                <a:ext cx="1336" cy="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9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3" y="2583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0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88" y="2590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1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2398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96" y="2513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13" y="2081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56" y="2225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76" y="1987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33" y="2074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7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5" y="1939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8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0" y="1987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25" y="2227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0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85" y="2506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1" descr="UFODIAMO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97" y="1939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2" descr="UFODIAMON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2400"/>
              <a:ext cx="1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961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857250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永續收入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Residual Income</a:t>
            </a:r>
            <a:endParaRPr lang="zh-TW" altLang="en-US" sz="4400" dirty="0">
              <a:solidFill>
                <a:schemeClr val="accent6">
                  <a:lumMod val="75000"/>
                </a:schemeClr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094718" y="1226781"/>
            <a:ext cx="2775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購物年金 </a:t>
            </a:r>
            <a:endParaRPr lang="en-US" altLang="zh-TW" sz="36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/>
            <a:r>
              <a:rPr lang="en-US" altLang="zh-TW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Shopping Annuity</a:t>
            </a:r>
            <a:endParaRPr lang="zh-TW" altLang="en-US" sz="2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132098" name="Picture 2" descr="https://m1.behance.net/rendition/modules/76764621/disp/6a7b6aeebeecf00424e4b91e03736b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098" y="2303999"/>
            <a:ext cx="3624139" cy="2387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29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857250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財務獨立 時間自由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Financial Independent  Time Freedom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69200" y="971879"/>
            <a:ext cx="3993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美夢成真</a:t>
            </a:r>
            <a:endParaRPr lang="en-US" altLang="zh-TW" sz="36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/>
            <a:r>
              <a:rPr lang="en-US" altLang="zh-TW" sz="36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 dream </a:t>
            </a:r>
            <a:r>
              <a:rPr lang="en-US" altLang="zh-TW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comes </a:t>
            </a:r>
            <a:r>
              <a:rPr lang="en-US" altLang="zh-TW" sz="36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true</a:t>
            </a:r>
            <a:endParaRPr lang="zh-TW" altLang="en-US" sz="36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137218" name="Picture 2" descr="http://cdn-media-2.lifehack.org/wp-content/files/2012/10/make-dreams-come-tr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277" y="2172208"/>
            <a:ext cx="5049472" cy="252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24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95600" y="1428750"/>
            <a:ext cx="5998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6800" b="1" dirty="0" smtClean="0">
                <a:solidFill>
                  <a:srgbClr val="33CCFF"/>
                </a:solidFill>
                <a:latin typeface="Calibri"/>
                <a:ea typeface="Heiti TC Light"/>
                <a:cs typeface="Calibri"/>
              </a:rPr>
              <a:t>Stacy Tung</a:t>
            </a:r>
            <a:endParaRPr lang="en-US" sz="6800" b="1" dirty="0">
              <a:solidFill>
                <a:srgbClr val="33CC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371725" y="2254791"/>
            <a:ext cx="75624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4400" dirty="0" smtClean="0">
                <a:solidFill>
                  <a:srgbClr val="003300"/>
                </a:solidFill>
                <a:latin typeface="華康儷中黑" pitchFamily="49" charset="-120"/>
                <a:ea typeface="華康儷中黑" pitchFamily="49" charset="-120"/>
              </a:rPr>
              <a:t>執行副總裁級</a:t>
            </a:r>
            <a:r>
              <a:rPr lang="en-US" altLang="zh-TW" sz="4400" dirty="0">
                <a:solidFill>
                  <a:srgbClr val="003300"/>
                </a:solidFill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sz="4400" dirty="0">
                <a:solidFill>
                  <a:srgbClr val="003300"/>
                </a:solidFill>
                <a:latin typeface="華康儷中黑" pitchFamily="49" charset="-120"/>
                <a:ea typeface="華康儷中黑" pitchFamily="49" charset="-120"/>
              </a:rPr>
            </a:br>
            <a:r>
              <a:rPr lang="en-US" altLang="zh-TW" sz="3600" dirty="0" smtClean="0">
                <a:solidFill>
                  <a:srgbClr val="003300"/>
                </a:solidFill>
                <a:ea typeface="華康儷中黑" pitchFamily="49" charset="-120"/>
              </a:rPr>
              <a:t>Executive Field Vice-President</a:t>
            </a:r>
            <a:endParaRPr lang="en-US" sz="3600" b="1" dirty="0">
              <a:solidFill>
                <a:srgbClr val="0033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539743" y="3543300"/>
            <a:ext cx="5496502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四個佣金週期共賺取</a:t>
            </a:r>
            <a:r>
              <a:rPr lang="en-US" altLang="en-US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HK$345,000</a:t>
            </a:r>
            <a:endParaRPr lang="en-US" altLang="en-US" sz="2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HK$345,000 </a:t>
            </a:r>
            <a:r>
              <a:rPr lang="en-US" sz="2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in 4 Commission weeks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622" y="66301"/>
            <a:ext cx="757476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系統化的複製威</a:t>
            </a:r>
            <a:r>
              <a:rPr lang="zh-TW" altLang="en-US" sz="54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力</a:t>
            </a:r>
            <a:endParaRPr lang="en-US" altLang="zh-TW" sz="5400" b="1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/>
            <a:r>
              <a:rPr lang="en-US" altLang="zh-TW" sz="40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 Power of </a:t>
            </a:r>
            <a:r>
              <a:rPr lang="en-US" altLang="zh-TW" sz="40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Systemic Duplication </a:t>
            </a:r>
            <a:endParaRPr lang="en-US" sz="44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4577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本簡報中提到的收入等級純屬舉例說明，無意代表美安香</a:t>
            </a:r>
            <a:r>
              <a:rPr lang="zh-TW" altLang="en-US" sz="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港超連鎖店主的</a:t>
            </a:r>
            <a:r>
              <a:rPr lang="zh-TW" altLang="en-US" sz="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一般收入，也無意表示任何超連鎖店主皆可賺取同等收入。美安香港超連鎖店主的成功與否，取決於其在發展事業時的努力、才能與投入程度。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nor 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are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they intended to represent that any given Independent </a:t>
            </a:r>
            <a:r>
              <a:rPr lang="en-US" altLang="zh-TW" sz="800" b="1" dirty="0" err="1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will earn income in that amount. The success of any Market Hong Kong Independent </a:t>
            </a:r>
            <a:r>
              <a:rPr lang="en-US" altLang="zh-TW" sz="800" b="1" dirty="0" err="1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will depend upon the amount of hard work, talent, and dedication which he or she devotes to building his or her Market Hong Kong Business.</a:t>
            </a:r>
            <a:endParaRPr lang="en-US" sz="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10" name="Picture 2" descr="C:\Documents and Settings\Stacy\My Documents\Downloads\照片.JPG"/>
          <p:cNvPicPr>
            <a:picLocks noChangeAspect="1" noChangeArrowheads="1"/>
          </p:cNvPicPr>
          <p:nvPr/>
        </p:nvPicPr>
        <p:blipFill rotWithShape="1">
          <a:blip r:embed="rId2" cstate="print"/>
          <a:srcRect l="31026" t="9607" r="6997" b="41764"/>
          <a:stretch/>
        </p:blipFill>
        <p:spPr bwMode="auto">
          <a:xfrm>
            <a:off x="702191" y="1551749"/>
            <a:ext cx="2355334" cy="2505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證實可行的創業系統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?</a:t>
            </a:r>
            <a:b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A proven business system?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Heiti TC Light"/>
                <a:cs typeface="Calibri"/>
              </a:rPr>
              <a:t> 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兼差起步</a:t>
            </a:r>
            <a:r>
              <a:rPr lang="en-US" altLang="zh-TW" sz="36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? </a:t>
            </a:r>
            <a:endParaRPr lang="en-US" altLang="zh-TW" sz="36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>
              <a:buNone/>
            </a:pPr>
            <a:r>
              <a:rPr lang="en-US" altLang="zh-TW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2~3</a:t>
            </a:r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年計畫</a:t>
            </a:r>
            <a:r>
              <a:rPr lang="en-US" altLang="zh-TW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?</a:t>
            </a:r>
          </a:p>
          <a:p>
            <a:pPr algn="ctr">
              <a:buNone/>
            </a:pPr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團隊合作</a:t>
            </a:r>
            <a:r>
              <a:rPr lang="en-US" altLang="zh-TW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? </a:t>
            </a:r>
          </a:p>
          <a:p>
            <a:pPr algn="ctr">
              <a:buNone/>
            </a:pPr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購物年金</a:t>
            </a:r>
            <a:r>
              <a:rPr lang="en-US" altLang="zh-TW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? </a:t>
            </a:r>
          </a:p>
          <a:p>
            <a:pPr algn="ctr">
              <a:buNone/>
            </a:pPr>
            <a:r>
              <a:rPr lang="zh-TW" altLang="en-US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永續收入</a:t>
            </a:r>
            <a:r>
              <a:rPr lang="en-US" altLang="zh-TW" sz="36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? </a:t>
            </a:r>
            <a:endParaRPr lang="en-US" altLang="zh-TW" sz="32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>
              <a:buNone/>
            </a:pPr>
            <a:endParaRPr lang="en-US" altLang="zh-TW" sz="32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069013" y="1491386"/>
            <a:ext cx="5589587" cy="22145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Start as a part-time UFO? 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2-3 Year Plan?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Teamwork?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Shopping Annuity?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Residual Income?</a:t>
            </a:r>
          </a:p>
        </p:txBody>
      </p:sp>
      <p:pic>
        <p:nvPicPr>
          <p:cNvPr id="119810" name="Picture 2" descr="http://personal-finance.military.com/wp-content/uploads/2014/12/Question-mark-scratch-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31" y="1475510"/>
            <a:ext cx="2822714" cy="278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32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521494"/>
            <a:ext cx="8606125" cy="2379947"/>
          </a:xfrm>
          <a:prstGeom prst="rect">
            <a:avLst/>
          </a:prstGeom>
        </p:spPr>
      </p:pic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4886325"/>
            <a:ext cx="914011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000" dirty="0" smtClean="0">
                <a:solidFill>
                  <a:srgbClr val="042555"/>
                </a:solidFill>
                <a:latin typeface="Arial"/>
                <a:cs typeface="Arial"/>
              </a:rPr>
              <a:t>Copyright © 2014 </a:t>
            </a:r>
            <a:r>
              <a:rPr lang="zh-TW" altLang="en-US" sz="1000" dirty="0" smtClean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美安集</a:t>
            </a:r>
            <a:r>
              <a:rPr lang="zh-TW" altLang="en-US" sz="1000" dirty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團</a:t>
            </a:r>
            <a:endParaRPr lang="en-US" sz="1000" dirty="0">
              <a:solidFill>
                <a:srgbClr val="042555"/>
              </a:solidFill>
              <a:latin typeface="儷黑 Pro"/>
              <a:ea typeface="儷黑 Pro"/>
              <a:cs typeface="儷黑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090" y="2796561"/>
            <a:ext cx="8346849" cy="220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0625" y="804839"/>
            <a:ext cx="37307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114300" algn="l"/>
              </a:tabLst>
            </a:pPr>
            <a:r>
              <a:rPr lang="zh-TW" altLang="en-US" b="1" u="sng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零售商</a:t>
            </a:r>
            <a:endParaRPr lang="en-US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 marL="177800" indent="-177800">
              <a:lnSpc>
                <a:spcPct val="120000"/>
              </a:lnSpc>
              <a:buClr>
                <a:srgbClr val="042555"/>
              </a:buClr>
              <a:buFont typeface="Arial"/>
              <a:buChar char="•"/>
            </a:pPr>
            <a:r>
              <a:rPr lang="zh-Hant" altLang="en-US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無需成本，</a:t>
            </a:r>
            <a:r>
              <a:rPr lang="zh-Hant" altLang="en-US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以</a:t>
            </a:r>
            <a:r>
              <a:rPr lang="zh-TW" altLang="en-US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超連鎖™店主</a:t>
            </a:r>
            <a:r>
              <a:rPr lang="zh-Hant" altLang="en-US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價</a:t>
            </a:r>
            <a:r>
              <a:rPr lang="zh-Hant" altLang="en-US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格購買產品並賺取零售利潤 </a:t>
            </a:r>
            <a:endParaRPr lang="en-US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170" y="1853280"/>
            <a:ext cx="3925130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114300" algn="l"/>
              </a:tabLst>
            </a:pPr>
            <a:r>
              <a:rPr lang="ja-JP" altLang="en-US" b="1" u="sng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超連鎖</a:t>
            </a:r>
            <a:r>
              <a:rPr lang="en-US" altLang="ja-JP" b="1" u="sng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™</a:t>
            </a:r>
            <a:r>
              <a:rPr lang="ja-JP" altLang="en-US" b="1" u="sng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店主 </a:t>
            </a:r>
          </a:p>
          <a:p>
            <a:pPr marL="177800" indent="-177800">
              <a:lnSpc>
                <a:spcPct val="120000"/>
              </a:lnSpc>
              <a:buClr>
                <a:srgbClr val="042555"/>
              </a:buClr>
              <a:buFont typeface="Arial"/>
              <a:buChar char="•"/>
            </a:pPr>
            <a:r>
              <a:rPr lang="ja-JP" altLang="en-US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加入費用 </a:t>
            </a:r>
          </a:p>
          <a:p>
            <a:pPr marL="177800" lvl="0" indent="-177800">
              <a:lnSpc>
                <a:spcPct val="120000"/>
              </a:lnSpc>
              <a:buClr>
                <a:srgbClr val="042555"/>
              </a:buClr>
              <a:buFont typeface="Arial"/>
              <a:buChar char="•"/>
            </a:pPr>
            <a:r>
              <a:rPr lang="ja-JP" altLang="en-US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以</a:t>
            </a:r>
            <a:r>
              <a:rPr lang="zh-TW" altLang="en-US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超連鎖™店主</a:t>
            </a:r>
            <a:r>
              <a:rPr lang="ja-JP" altLang="en-US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價格購買</a:t>
            </a:r>
            <a:r>
              <a:rPr lang="zh-Hant" altLang="en-US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產</a:t>
            </a:r>
            <a:r>
              <a:rPr lang="ja-JP" altLang="en-US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品並賺取零售</a:t>
            </a:r>
            <a:r>
              <a:rPr lang="ja-JP" altLang="en-US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利潤 </a:t>
            </a:r>
          </a:p>
          <a:p>
            <a:pPr marL="177800" indent="-177800">
              <a:lnSpc>
                <a:spcPct val="120000"/>
              </a:lnSpc>
              <a:buClr>
                <a:srgbClr val="042555"/>
              </a:buClr>
              <a:buFont typeface="Arial"/>
              <a:buChar char="•"/>
            </a:pPr>
            <a:r>
              <a:rPr lang="ja-JP" altLang="en-US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參與管理業績紅利計劃</a:t>
            </a:r>
            <a:r>
              <a:rPr lang="en-US" altLang="ja-JP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(MPCP)</a:t>
            </a:r>
            <a:r>
              <a:rPr lang="ja-JP" altLang="en-US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，賺取佣金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5" y="93738"/>
            <a:ext cx="8268837" cy="711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11" y="925205"/>
            <a:ext cx="4368042" cy="2535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4914900"/>
            <a:ext cx="533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Hant" altLang="en-US" sz="1000" i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*</a:t>
            </a:r>
            <a:r>
              <a:rPr lang="en-US" altLang="zh-Hant" sz="1000" i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BDC – </a:t>
            </a:r>
            <a:r>
              <a:rPr lang="zh-Hant" altLang="en-US" sz="1000" i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商業發展中心 </a:t>
            </a:r>
            <a:endParaRPr lang="en-US" sz="1000" i="1" dirty="0" smtClean="0">
              <a:solidFill>
                <a:srgbClr val="139FC9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7809" r="71844" b="23247"/>
          <a:stretch/>
        </p:blipFill>
        <p:spPr>
          <a:xfrm>
            <a:off x="4555042" y="208746"/>
            <a:ext cx="1460310" cy="481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170" y="3967146"/>
            <a:ext cx="3730753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114300" algn="l"/>
              </a:tabLst>
            </a:pPr>
            <a:r>
              <a:rPr lang="en-US" sz="1200" b="1" u="sng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SALES REPRESENTATIVE</a:t>
            </a:r>
            <a:endParaRPr lang="en-US" sz="1200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 marL="177800" indent="-177800">
              <a:lnSpc>
                <a:spcPct val="12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No cost </a:t>
            </a:r>
          </a:p>
          <a:p>
            <a:pPr marL="177800" indent="-177800">
              <a:lnSpc>
                <a:spcPct val="12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Buy product at Independent </a:t>
            </a:r>
            <a:r>
              <a:rPr lang="en-US" sz="1200" b="1" dirty="0" err="1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™ Owner cost and earn gross retail profit</a:t>
            </a:r>
            <a:endParaRPr lang="en-US" sz="1200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5347" y="3460939"/>
            <a:ext cx="5208653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114300" algn="l"/>
              </a:tabLst>
            </a:pPr>
            <a:r>
              <a:rPr lang="en-US" sz="1200" b="1" u="sng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sz="1200" b="1" u="sng" baseline="30000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™</a:t>
            </a:r>
            <a:r>
              <a:rPr lang="en-US" sz="1200" b="1" u="sng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 OWNER</a:t>
            </a:r>
            <a:endParaRPr lang="en-US" sz="1200" b="1" u="sng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 marL="177800" indent="-177800">
              <a:lnSpc>
                <a:spcPct val="12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Subscription Fee</a:t>
            </a:r>
          </a:p>
          <a:p>
            <a:pPr marL="177800" indent="-177800">
              <a:lnSpc>
                <a:spcPct val="12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Buy product at Independent </a:t>
            </a:r>
            <a:r>
              <a:rPr lang="en-US" sz="1200" b="1" dirty="0" err="1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sz="12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™ Owner </a:t>
            </a:r>
            <a: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cost and earn </a:t>
            </a:r>
            <a:b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</a:br>
            <a: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gross retail profit</a:t>
            </a:r>
            <a:endParaRPr lang="en-US" sz="1200" dirty="0" smtClean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 marL="177800" indent="-177800">
              <a:lnSpc>
                <a:spcPct val="12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Participate in the Management Performance Compensation </a:t>
            </a:r>
            <a:b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</a:br>
            <a: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Plan and earn commissions  </a:t>
            </a:r>
            <a:endParaRPr lang="en-US" sz="1200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5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5" y="114300"/>
            <a:ext cx="8268837" cy="711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58" y="1200150"/>
            <a:ext cx="4368042" cy="2535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834" y="742950"/>
            <a:ext cx="47213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Hant" altLang="en-US" sz="2000" b="1" u="sng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產生</a:t>
            </a:r>
            <a:r>
              <a:rPr lang="en-US" altLang="zh-Hant" sz="2000" b="1" u="sng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BV</a:t>
            </a:r>
            <a:r>
              <a:rPr lang="zh-Hant" altLang="en-US" sz="2000" b="1" u="sng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及</a:t>
            </a:r>
            <a:r>
              <a:rPr lang="en-US" altLang="zh-Hant" sz="2000" b="1" u="sng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IBV</a:t>
            </a:r>
            <a:r>
              <a:rPr lang="zh-Hant" altLang="en-US" sz="2000" b="1" u="sng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的途徑 ： </a:t>
            </a:r>
            <a:endParaRPr lang="en-GB" sz="2000" b="1" u="sng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zh-Hant" altLang="en-US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購買產品自用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zh-Hant" altLang="en-US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自動購貨計劃 </a:t>
            </a:r>
            <a:r>
              <a:rPr lang="en-US" altLang="zh-Hant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─ </a:t>
            </a:r>
            <a:r>
              <a:rPr lang="zh-Hant" altLang="en-US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購買產品零售，互聯網行銷，社交媒體 </a:t>
            </a:r>
            <a:endParaRPr lang="en-US" altLang="zh-Hant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zh-TW" altLang="en-US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優惠顧客自動送貨計劃</a:t>
            </a:r>
            <a:endParaRPr lang="zh-Hant" altLang="en-US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zh-Hant" altLang="en-US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行銷系統</a:t>
            </a:r>
            <a:endParaRPr lang="en-US" altLang="zh-Hant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altLang="zh-Hant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HK.SHOP.COM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zh-Hant" altLang="en-US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印刷資料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zh-Hant" altLang="en-US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一對一行銷 </a:t>
            </a:r>
            <a:endParaRPr lang="en-US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17808" r="70194" b="21994"/>
          <a:stretch/>
        </p:blipFill>
        <p:spPr>
          <a:xfrm>
            <a:off x="4508968" y="224583"/>
            <a:ext cx="1610436" cy="491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8602" y="3143250"/>
            <a:ext cx="472135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200" b="1" u="sng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WAYS TO CREATE BV &amp; IBV:</a:t>
            </a:r>
            <a:endParaRPr lang="en-US" sz="1200" b="1" u="sng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 marL="228600" indent="-228600">
              <a:lnSpc>
                <a:spcPct val="120000"/>
              </a:lnSpc>
              <a:buFontTx/>
              <a:buChar char="•"/>
              <a:defRPr/>
            </a:pPr>
            <a:r>
              <a:rPr lang="en-GB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Personal </a:t>
            </a:r>
            <a:r>
              <a:rPr lang="en-GB" sz="12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use</a:t>
            </a:r>
          </a:p>
          <a:p>
            <a:pPr marL="228600" indent="-228600">
              <a:lnSpc>
                <a:spcPct val="120000"/>
              </a:lnSpc>
              <a:buFontTx/>
              <a:buChar char="•"/>
              <a:defRPr/>
            </a:pPr>
            <a:r>
              <a:rPr lang="en-GB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Transfer </a:t>
            </a:r>
            <a:r>
              <a:rPr lang="en-GB" sz="12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Buying</a:t>
            </a:r>
          </a:p>
          <a:p>
            <a:pPr marL="228600" lvl="1" indent="-228600">
              <a:lnSpc>
                <a:spcPct val="120000"/>
              </a:lnSpc>
              <a:buFontTx/>
              <a:buChar char="•"/>
              <a:defRPr/>
            </a:pPr>
            <a:r>
              <a:rPr lang="en-GB" sz="12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Retail sales</a:t>
            </a:r>
          </a:p>
          <a:p>
            <a:pPr marL="228600" lvl="1" indent="-228600">
              <a:lnSpc>
                <a:spcPct val="120000"/>
              </a:lnSpc>
              <a:buFontTx/>
              <a:buChar char="•"/>
              <a:defRPr/>
            </a:pPr>
            <a:r>
              <a:rPr lang="en-GB" sz="12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Preferred Customer </a:t>
            </a:r>
            <a:r>
              <a:rPr lang="en-GB" sz="1200" b="1" dirty="0" err="1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AutoShip</a:t>
            </a:r>
            <a:endParaRPr lang="en-GB" sz="1200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 marL="228600" lvl="1" indent="-228600">
              <a:lnSpc>
                <a:spcPct val="120000"/>
              </a:lnSpc>
              <a:buFontTx/>
              <a:buChar char="•"/>
              <a:defRPr/>
            </a:pPr>
            <a:r>
              <a:rPr lang="en-GB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Internet </a:t>
            </a:r>
            <a:r>
              <a:rPr lang="en-GB" sz="12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Marketing</a:t>
            </a:r>
          </a:p>
          <a:p>
            <a:pPr marL="228600" lvl="1" indent="-228600">
              <a:lnSpc>
                <a:spcPct val="120000"/>
              </a:lnSpc>
              <a:buFontTx/>
              <a:buChar char="•"/>
              <a:defRPr/>
            </a:pPr>
            <a:r>
              <a:rPr lang="en-GB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Social media</a:t>
            </a:r>
          </a:p>
          <a:p>
            <a:pPr marL="228600" lvl="2" indent="-228600">
              <a:lnSpc>
                <a:spcPct val="120000"/>
              </a:lnSpc>
              <a:buFont typeface="Arial"/>
              <a:buChar char="•"/>
              <a:tabLst>
                <a:tab pos="228600" algn="l"/>
              </a:tabLst>
              <a:defRPr/>
            </a:pPr>
            <a:r>
              <a:rPr lang="en-GB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HK.SHOP.COM</a:t>
            </a:r>
          </a:p>
          <a:p>
            <a:pPr marL="228600" indent="-228600" defTabSz="863600">
              <a:lnSpc>
                <a:spcPct val="120000"/>
              </a:lnSpc>
              <a:buFontTx/>
              <a:buChar char="•"/>
            </a:pPr>
            <a:r>
              <a:rPr lang="en-GB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One</a:t>
            </a:r>
            <a:r>
              <a:rPr lang="en-GB" sz="12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-to-One </a:t>
            </a:r>
            <a:r>
              <a:rPr lang="en-GB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Marketing</a:t>
            </a:r>
            <a:endParaRPr lang="en-GB" sz="1200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6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099" y="657225"/>
            <a:ext cx="852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t" sz="24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10-</a:t>
            </a:r>
            <a:r>
              <a:rPr lang="en-US" altLang="zh-Hant" sz="24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15</a:t>
            </a:r>
            <a:r>
              <a:rPr lang="zh-Hant" altLang="en-US" sz="24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名顧客重複購物 </a:t>
            </a:r>
            <a:endParaRPr lang="en-US" sz="2400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83" y="807730"/>
            <a:ext cx="1863224" cy="40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6" y="1371600"/>
            <a:ext cx="1078070" cy="109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15" y="1634216"/>
            <a:ext cx="2141501" cy="1422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76" y="2456141"/>
            <a:ext cx="2247436" cy="7119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230" y="3310337"/>
            <a:ext cx="1758646" cy="9054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8" y="3419298"/>
            <a:ext cx="1419915" cy="115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76" y="3243112"/>
            <a:ext cx="1075017" cy="14537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81" y="3419751"/>
            <a:ext cx="1437290" cy="11571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6" y="3371934"/>
            <a:ext cx="2184198" cy="8438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9" y="2437339"/>
            <a:ext cx="2565009" cy="7145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03" y="1634216"/>
            <a:ext cx="1798666" cy="11087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61" y="1377233"/>
            <a:ext cx="1077787" cy="10471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98" y="2228850"/>
            <a:ext cx="3767705" cy="1303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7" r="56648" b="20007"/>
          <a:stretch/>
        </p:blipFill>
        <p:spPr>
          <a:xfrm>
            <a:off x="3211377" y="270804"/>
            <a:ext cx="3639421" cy="327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1987" y="971550"/>
            <a:ext cx="852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10-15 customers shopping regularly </a:t>
            </a:r>
            <a:endParaRPr lang="en-US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3941" y="211931"/>
            <a:ext cx="8394700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49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3026" y="971550"/>
            <a:ext cx="373986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2200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累積</a:t>
            </a:r>
            <a:r>
              <a:rPr lang="en-US" altLang="zh-Hant" sz="2200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200BV</a:t>
            </a:r>
            <a:r>
              <a:rPr lang="zh-Hant" altLang="en-US" sz="2200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使商業發展中心合格，並於左右兩邊開始累積</a:t>
            </a:r>
            <a:r>
              <a:rPr lang="en-US" altLang="zh-Hant" sz="2200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BV</a:t>
            </a:r>
            <a:r>
              <a:rPr lang="zh-Hant" altLang="en-US" sz="2200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及</a:t>
            </a:r>
            <a:r>
              <a:rPr lang="en-US" altLang="zh-Hant" sz="2200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IBV</a:t>
            </a:r>
            <a:r>
              <a:rPr lang="zh-Hant" altLang="en-US" sz="2200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。 </a:t>
            </a:r>
            <a:endParaRPr lang="en-US" altLang="zh-Hant" sz="2200" dirty="0" smtClean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endParaRPr lang="en-US" sz="2200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>
              <a:tabLst>
                <a:tab pos="177800" algn="l"/>
              </a:tabLst>
            </a:pPr>
            <a:r>
              <a:rPr lang="zh-Hant" altLang="en-US" sz="2200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商業發展中心合格後，</a:t>
            </a:r>
            <a:r>
              <a:rPr lang="zh-Hant" altLang="en-US" sz="2200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即可開始累積業績點數</a:t>
            </a:r>
            <a:r>
              <a:rPr lang="en-US" altLang="zh-Hant" sz="2200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BV</a:t>
            </a:r>
            <a:r>
              <a:rPr lang="zh-Hant" altLang="en-US" sz="2200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與獎勵業績點數</a:t>
            </a:r>
            <a:r>
              <a:rPr lang="en-US" altLang="zh-Hant" sz="2200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IBV</a:t>
            </a:r>
            <a:r>
              <a:rPr lang="zh-Hant" altLang="en-US" sz="2200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。</a:t>
            </a:r>
            <a:endParaRPr lang="en-US" altLang="zh-Hant" sz="2200" dirty="0" smtClean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endParaRPr lang="en-US" sz="1600" b="1" dirty="0" smtClean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Accumulate </a:t>
            </a:r>
            <a:r>
              <a:rPr lang="en-US" sz="12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200 BV to qualify your Business Development Center (BDC) which opens both your left and right BV and IBV banks.</a:t>
            </a:r>
          </a:p>
          <a:p>
            <a:endParaRPr lang="en-US" sz="1200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pPr lvl="0">
              <a:tabLst>
                <a:tab pos="177800" algn="l"/>
              </a:tabLst>
            </a:pPr>
            <a:r>
              <a:rPr lang="en-US" sz="12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Once your Business Development Center has been qualified it</a:t>
            </a:r>
            <a:br>
              <a:rPr lang="en-US" sz="12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</a:br>
            <a:r>
              <a:rPr lang="en-US" sz="12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will begin to accrue Business Volume (BV) and Internet Business Volume (IBV</a:t>
            </a:r>
            <a:r>
              <a:rPr lang="en-US" sz="12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).</a:t>
            </a:r>
            <a:endParaRPr lang="en-US" sz="1200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5" y="274320"/>
            <a:ext cx="8268837" cy="711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87" y="1134756"/>
            <a:ext cx="4436197" cy="2575300"/>
          </a:xfrm>
          <a:prstGeom prst="rect">
            <a:avLst/>
          </a:prstGeom>
        </p:spPr>
      </p:pic>
      <p:pic>
        <p:nvPicPr>
          <p:cNvPr id="2" name="Picture 1" descr="NewYouBDC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1" y="1389633"/>
            <a:ext cx="4188253" cy="1205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17809" r="67223" b="23247"/>
          <a:stretch/>
        </p:blipFill>
        <p:spPr>
          <a:xfrm>
            <a:off x="4419600" y="389721"/>
            <a:ext cx="1828800" cy="4810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6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524" y="968201"/>
            <a:ext cx="8240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24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分別於左、右組織個人推薦並放置一名合</a:t>
            </a:r>
            <a:r>
              <a:rPr lang="zh-Hant" altLang="en-US" sz="24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格</a:t>
            </a:r>
            <a:r>
              <a:rPr lang="zh-TW" altLang="en-US" sz="24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超連鎖店主</a:t>
            </a:r>
            <a:endParaRPr lang="en-US" altLang="zh-Hant" sz="2400" b="1" dirty="0" smtClean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  <a:p>
            <a:r>
              <a:rPr lang="en-US" sz="20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Personally sponsor and place one qualified </a:t>
            </a:r>
            <a:r>
              <a:rPr lang="en-US" sz="2000" b="1" dirty="0" err="1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sz="20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™ </a:t>
            </a:r>
            <a:r>
              <a:rPr lang="en-US" sz="2000" b="1" dirty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Owner in your left and right organizations</a:t>
            </a:r>
            <a:r>
              <a:rPr lang="en-US" sz="20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.</a:t>
            </a:r>
            <a:r>
              <a:rPr lang="zh-Hant" altLang="en-US" sz="2000" b="1" dirty="0" smtClean="0">
                <a:solidFill>
                  <a:srgbClr val="042555"/>
                </a:solidFill>
                <a:latin typeface="Calibri"/>
                <a:ea typeface="Heiti TC Light"/>
                <a:cs typeface="Calibri"/>
              </a:rPr>
              <a:t> </a:t>
            </a:r>
            <a:endParaRPr lang="en-US" sz="2000" b="1" dirty="0">
              <a:solidFill>
                <a:srgbClr val="042555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5" y="274320"/>
            <a:ext cx="8268837" cy="711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78" y="1990725"/>
            <a:ext cx="3395150" cy="116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4" y="3149510"/>
            <a:ext cx="2791913" cy="92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56" y="3148468"/>
            <a:ext cx="2712224" cy="931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73" y="3177939"/>
            <a:ext cx="263369" cy="1638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17808" r="64899" b="25756"/>
          <a:stretch/>
        </p:blipFill>
        <p:spPr>
          <a:xfrm>
            <a:off x="4469093" y="399957"/>
            <a:ext cx="2061932" cy="460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1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984</Words>
  <Application>Microsoft Office PowerPoint</Application>
  <PresentationFormat>On-screen Show (16:9)</PresentationFormat>
  <Paragraphs>117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1_Custom Design</vt:lpstr>
      <vt:lpstr>PowerPoint Presentation</vt:lpstr>
      <vt:lpstr>PowerPoint Presentation</vt:lpstr>
      <vt:lpstr>證實可行的創業系統? A proven business system?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建立、複製、累積甚麼?  Create, duplicate, accumulate ?</vt:lpstr>
      <vt:lpstr>何謂shop.com創業系統?  What is shop.com, the Business system? </vt:lpstr>
      <vt:lpstr>經營商場SHOP.COM Operating SHOP.COM</vt:lpstr>
      <vt:lpstr>拓展商場SHOP.COM  Develop the SHOP.COM</vt:lpstr>
      <vt:lpstr>輔導超連鎖™店主 To counsel the UFO</vt:lpstr>
      <vt:lpstr>提升專業能力 Enhance professional competence </vt:lpstr>
      <vt:lpstr>複製績效  Duplicate the results</vt:lpstr>
      <vt:lpstr>永續收入 Residual Income</vt:lpstr>
      <vt:lpstr>財務獨立 時間自由 Financial Independent  Time Freedom</vt:lpstr>
      <vt:lpstr>PowerPoint Presentation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38</cp:revision>
  <cp:lastPrinted>2015-01-27T21:43:42Z</cp:lastPrinted>
  <dcterms:created xsi:type="dcterms:W3CDTF">2015-01-27T21:30:14Z</dcterms:created>
  <dcterms:modified xsi:type="dcterms:W3CDTF">2015-05-06T04:27:28Z</dcterms:modified>
</cp:coreProperties>
</file>